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f2636d24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36f2636d24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6f2636d24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f92ecee5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6f92ecee5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36f92ecee5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f92ecee5c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6f92ecee5c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6f92ecee5c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f92ecee5c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6f92ecee5c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6f92ecee5c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18639315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718639315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718639315d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18639315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718639315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718639315d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5b4047ad8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75b4047ad8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75b4047ad8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f92ecee5c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6f92ecee5c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Slides</a:t>
            </a:r>
            <a:endParaRPr/>
          </a:p>
        </p:txBody>
      </p:sp>
      <p:sp>
        <p:nvSpPr>
          <p:cNvPr id="138" name="Google Shape;138;g36f92ecee5c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f2636d245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6f2636d245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6f2636d245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00F7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8560" y="190440"/>
            <a:ext cx="8805441" cy="495305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457374" y="1486403"/>
            <a:ext cx="3830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57200" y="2671309"/>
            <a:ext cx="3830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i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8373"/>
            <a:ext cx="3331467" cy="152975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457200" y="3297127"/>
            <a:ext cx="27141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/>
        </p:nvSpPr>
        <p:spPr>
          <a:xfrm>
            <a:off x="8741134" y="4849122"/>
            <a:ext cx="2205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fld id="{00000000-1234-1234-1234-123412341234}" type="slidenum">
              <a:rPr b="0" i="0" lang="en" sz="7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708392" y="4846002"/>
            <a:ext cx="6099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6/6/21</a:t>
            </a:r>
            <a:endParaRPr b="0" i="0" sz="7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>
            <p:ph idx="3" type="body"/>
          </p:nvPr>
        </p:nvSpPr>
        <p:spPr>
          <a:xfrm>
            <a:off x="457200" y="4140122"/>
            <a:ext cx="2597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  <a:defRPr sz="1000">
                <a:solidFill>
                  <a:srgbClr val="A5A5A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>
                <a:solidFill>
                  <a:srgbClr val="A5A5A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>
                <a:solidFill>
                  <a:srgbClr val="A5A5A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>
                <a:solidFill>
                  <a:srgbClr val="A5A5A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>
                <a:solidFill>
                  <a:srgbClr val="A5A5A5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401" y="4751400"/>
            <a:ext cx="598099" cy="27463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918682" y="4859907"/>
            <a:ext cx="38883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Managed by Triad National Security, LLC., for the U.S. Department of Energy’s NNSA.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_w logo wtrmrk">
  <p:cSld name="Text Only_w logo wtrmr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20371" l="22142" r="31261" t="9717"/>
          <a:stretch/>
        </p:blipFill>
        <p:spPr>
          <a:xfrm>
            <a:off x="4572000" y="345440"/>
            <a:ext cx="4572003" cy="479805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57200" y="457200"/>
            <a:ext cx="8226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F7E"/>
              </a:buClr>
              <a:buSzPts val="2400"/>
              <a:buNone/>
              <a:defRPr b="1" i="0" sz="2400">
                <a:solidFill>
                  <a:srgbClr val="000F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457200" y="1142999"/>
            <a:ext cx="8226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p14"/>
          <p:cNvSpPr txBox="1"/>
          <p:nvPr/>
        </p:nvSpPr>
        <p:spPr>
          <a:xfrm>
            <a:off x="8741134" y="4846001"/>
            <a:ext cx="2205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fld id="{00000000-1234-1234-1234-123412341234}" type="slidenum">
              <a:rPr b="0" i="0" lang="en" sz="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708392" y="4846002"/>
            <a:ext cx="6099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6/6/21</a:t>
            </a:r>
            <a:endParaRPr b="0" i="0" sz="7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8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428899" y="1493303"/>
            <a:ext cx="3830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/>
              <a:t>What is Reality?</a:t>
            </a:r>
            <a:endParaRPr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457375" y="1938942"/>
            <a:ext cx="38304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 sz="1200"/>
              <a:t>Student: Chawin Mingsuwan, HPC-DES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 sz="1200"/>
              <a:t>Mentor: Chloe Keilers, HPC-DES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600"/>
              <a:buNone/>
            </a:pPr>
            <a:r>
              <a:rPr lang="en" sz="1200"/>
              <a:t>Co-Mentor: Jesus Pulido, CCS-3</a:t>
            </a:r>
            <a:endParaRPr sz="1200"/>
          </a:p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457200" y="3297127"/>
            <a:ext cx="27141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2250" lvl="0" marL="230187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200"/>
              <a:buNone/>
            </a:pPr>
            <a:r>
              <a:rPr lang="en"/>
              <a:t>08/07/25</a:t>
            </a:r>
            <a:endParaRPr/>
          </a:p>
        </p:txBody>
      </p:sp>
      <p:sp>
        <p:nvSpPr>
          <p:cNvPr id="75" name="Google Shape;75;p15"/>
          <p:cNvSpPr txBox="1"/>
          <p:nvPr>
            <p:ph idx="3" type="body"/>
          </p:nvPr>
        </p:nvSpPr>
        <p:spPr>
          <a:xfrm>
            <a:off x="457200" y="4140122"/>
            <a:ext cx="2597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2250" lvl="0" marL="230187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en"/>
              <a:t>For Internal LANL use only</a:t>
            </a:r>
            <a:endParaRPr/>
          </a:p>
        </p:txBody>
      </p:sp>
      <p:pic>
        <p:nvPicPr>
          <p:cNvPr id="76" name="Google Shape;76;p15" title="GreekStatue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75" y="378601"/>
            <a:ext cx="8604226" cy="4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 title="VisionProHeadset2-removebg-preview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350" y="1121725"/>
            <a:ext cx="1799475" cy="9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81175" y="3650725"/>
            <a:ext cx="17994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LA-UR-25-27818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397525" y="4064500"/>
            <a:ext cx="1799400" cy="379500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ctrTitle"/>
          </p:nvPr>
        </p:nvSpPr>
        <p:spPr>
          <a:xfrm>
            <a:off x="193775" y="1098075"/>
            <a:ext cx="59265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None/>
            </a:pPr>
            <a:r>
              <a:rPr lang="en" sz="5020">
                <a:latin typeface="Times New Roman"/>
                <a:ea typeface="Times New Roman"/>
                <a:cs typeface="Times New Roman"/>
                <a:sym typeface="Times New Roman"/>
              </a:rPr>
              <a:t>“Reality is merely an illusion, albeit a very persistent one.”</a:t>
            </a:r>
            <a:endParaRPr sz="5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/>
          <p:nvPr>
            <p:ph type="ctrTitle"/>
          </p:nvPr>
        </p:nvSpPr>
        <p:spPr>
          <a:xfrm>
            <a:off x="2939775" y="3305775"/>
            <a:ext cx="29109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-Albert Einstein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6"/>
          <p:cNvSpPr txBox="1"/>
          <p:nvPr>
            <p:ph type="ctrTitle"/>
          </p:nvPr>
        </p:nvSpPr>
        <p:spPr>
          <a:xfrm>
            <a:off x="6184275" y="4156850"/>
            <a:ext cx="26835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None/>
            </a:pPr>
            <a:r>
              <a:rPr b="0"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Photograph by Oren Jack Turner, Princeton, N.J. - T</a:t>
            </a:r>
            <a:endParaRPr b="0"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575" y="481900"/>
            <a:ext cx="2910899" cy="3559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300" y="-350900"/>
            <a:ext cx="5445400" cy="54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841750" y="1034950"/>
            <a:ext cx="34605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Apple Vision Pro</a:t>
            </a:r>
            <a:endParaRPr sz="3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 title="image.png"/>
          <p:cNvPicPr preferRelativeResize="0"/>
          <p:nvPr/>
        </p:nvPicPr>
        <p:blipFill rotWithShape="1">
          <a:blip r:embed="rId3">
            <a:alphaModFix/>
          </a:blip>
          <a:srcRect b="0" l="0" r="11418" t="0"/>
          <a:stretch/>
        </p:blipFill>
        <p:spPr>
          <a:xfrm>
            <a:off x="299025" y="1138200"/>
            <a:ext cx="3474949" cy="28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3849675" y="2160825"/>
            <a:ext cx="1381500" cy="7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type="ctrTitle"/>
          </p:nvPr>
        </p:nvSpPr>
        <p:spPr>
          <a:xfrm>
            <a:off x="626775" y="4098150"/>
            <a:ext cx="26835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None/>
            </a:pPr>
            <a:r>
              <a:rPr b="0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 Hole</a:t>
            </a:r>
            <a:r>
              <a:rPr b="0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a Point Cloud from Bluetides Qusar</a:t>
            </a:r>
            <a:endParaRPr b="0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8"/>
          <p:cNvSpPr txBox="1"/>
          <p:nvPr>
            <p:ph type="ctrTitle"/>
          </p:nvPr>
        </p:nvSpPr>
        <p:spPr>
          <a:xfrm>
            <a:off x="6295575" y="4138725"/>
            <a:ext cx="1466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None/>
            </a:pPr>
            <a:r>
              <a:rPr b="0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 Hole in Virtual Reality</a:t>
            </a:r>
            <a:endParaRPr b="0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picture containing text, sign&#10;&#10;AI-generated content may be incorrect." id="105" name="Google Shape;105;p18"/>
          <p:cNvPicPr preferRelativeResize="0"/>
          <p:nvPr/>
        </p:nvPicPr>
        <p:blipFill rotWithShape="1">
          <a:blip r:embed="rId4">
            <a:alphaModFix/>
          </a:blip>
          <a:srcRect b="0" l="0" r="41840" t="0"/>
          <a:stretch/>
        </p:blipFill>
        <p:spPr>
          <a:xfrm>
            <a:off x="5331150" y="818650"/>
            <a:ext cx="3394950" cy="32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ign&#10;&#10;AI-generated content may be incorrect."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41840" t="0"/>
          <a:stretch/>
        </p:blipFill>
        <p:spPr>
          <a:xfrm>
            <a:off x="5217121" y="1353700"/>
            <a:ext cx="3474054" cy="335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indoor, ceiling&#10;&#10;AI-generated content may be incorrect." id="112" name="Google Shape;112;p19"/>
          <p:cNvPicPr preferRelativeResize="0"/>
          <p:nvPr/>
        </p:nvPicPr>
        <p:blipFill rotWithShape="1">
          <a:blip r:embed="rId4">
            <a:alphaModFix/>
          </a:blip>
          <a:srcRect b="0" l="0" r="36680" t="0"/>
          <a:stretch/>
        </p:blipFill>
        <p:spPr>
          <a:xfrm>
            <a:off x="343875" y="1353700"/>
            <a:ext cx="3782150" cy="33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949000" y="883000"/>
            <a:ext cx="25719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Augmented Reality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5668200" y="883000"/>
            <a:ext cx="25719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Reality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ign, device&#10;&#10;AI-generated content may be incorrect."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24" y="1735399"/>
            <a:ext cx="4354050" cy="245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sign&#10;&#10;AI-generated content may be incorrect."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150" y="1735425"/>
            <a:ext cx="4354050" cy="24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065500" y="1171725"/>
            <a:ext cx="25719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Augmented Reality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5535213" y="1171725"/>
            <a:ext cx="25719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Reality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00" y="1065913"/>
            <a:ext cx="3469050" cy="3011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ky, outdoor, transport&#10;&#10;AI-generated content may be incorrect."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175" y="329775"/>
            <a:ext cx="3979726" cy="224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logo&#10;&#10;AI-generated content may be incorrect."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1175" y="2571738"/>
            <a:ext cx="3979726" cy="22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682475" y="4007700"/>
            <a:ext cx="25719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Size &amp; Position of Fatman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7812575" y="3375638"/>
            <a:ext cx="1298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Rotated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7812575" y="1135763"/>
            <a:ext cx="1298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Size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000" y="1196350"/>
            <a:ext cx="6716950" cy="313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ctrTitle"/>
          </p:nvPr>
        </p:nvSpPr>
        <p:spPr>
          <a:xfrm>
            <a:off x="3215750" y="885325"/>
            <a:ext cx="27903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4800"/>
              <a:t>The End</a:t>
            </a:r>
            <a:endParaRPr sz="4800"/>
          </a:p>
        </p:txBody>
      </p:sp>
      <p:sp>
        <p:nvSpPr>
          <p:cNvPr id="147" name="Google Shape;147;p23"/>
          <p:cNvSpPr txBox="1"/>
          <p:nvPr>
            <p:ph idx="3" type="body"/>
          </p:nvPr>
        </p:nvSpPr>
        <p:spPr>
          <a:xfrm>
            <a:off x="457200" y="4140122"/>
            <a:ext cx="2597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2250" lvl="0" marL="230187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en"/>
              <a:t>For Internal LANL use only</a:t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389750" y="4033375"/>
            <a:ext cx="1799400" cy="379500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>
            <p:ph type="ctrTitle"/>
          </p:nvPr>
        </p:nvSpPr>
        <p:spPr>
          <a:xfrm>
            <a:off x="957500" y="1775900"/>
            <a:ext cx="73068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None/>
            </a:pPr>
            <a:r>
              <a:rPr b="0" lang="en" sz="3820"/>
              <a:t>Come Check out the poster in the Next Room!!</a:t>
            </a:r>
            <a:endParaRPr b="0" sz="382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None/>
            </a:pPr>
            <a:r>
              <a:rPr lang="en" sz="3820"/>
              <a:t>Reimagining Reality: XR Visualization Workflows for Science and Engineering</a:t>
            </a:r>
            <a:endParaRPr sz="38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